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76a660bc09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276a660bc09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76a660bc09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276a660bc09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76a660bc09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276a660bc09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76a660bc09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276a660bc09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76a660bc09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276a660bc09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76a660bc09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276a660bc09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d24334af6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d24334af6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d24334af6c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d24334af6c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d24334af6c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2d24334af6c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d24334af6c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2d24334af6c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d22580601c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d22580601c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2d24334af6c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2d24334af6c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d24334af6c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2d24334af6c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2d24334af6c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2d24334af6c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2d24334af6c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2d24334af6c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2ea167712b1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2ea167712b1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2d24334af6c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2d24334af6c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2d24334af6c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2d24334af6c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2d2886ef58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2d2886ef58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d2886ef582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2d2886ef582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2d2886ef582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2d2886ef582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d22580601c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d22580601c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276a660bc09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276a660bc09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276a660bc09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276a660bc09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276a660bc09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276a660bc09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d22580601c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2d22580601c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76a660bc09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276a660bc09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276a660bc09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276a660bc09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76a660bc09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276a660bc09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76a660bc09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276a660bc09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76a660bc09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276a660bc09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Relationship Id="rId4" Type="http://schemas.openxmlformats.org/officeDocument/2006/relationships/image" Target="../media/image2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7.png"/><Relationship Id="rId4" Type="http://schemas.openxmlformats.org/officeDocument/2006/relationships/image" Target="../media/image2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0.png"/><Relationship Id="rId4" Type="http://schemas.openxmlformats.org/officeDocument/2006/relationships/image" Target="../media/image3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s://download.oracle.com/java/17/latest/jdk-17_linux-x64_bin.rpm" TargetMode="Externa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4500"/>
              <a:t>サーバ構築手順書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2024.07.08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rgbClr val="000000"/>
                </a:solidFill>
                <a:highlight>
                  <a:schemeClr val="lt1"/>
                </a:highlight>
              </a:rPr>
              <a:t>3. </a:t>
            </a:r>
            <a:r>
              <a:rPr b="1" lang="ko" sz="3300">
                <a:solidFill>
                  <a:srgbClr val="000000"/>
                </a:solidFill>
                <a:highlight>
                  <a:schemeClr val="lt1"/>
                </a:highlight>
              </a:rPr>
              <a:t>データベース(RDS)の構築</a:t>
            </a:r>
            <a:endParaRPr b="1" sz="33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22"/>
          <p:cNvSpPr txBox="1"/>
          <p:nvPr>
            <p:ph idx="1" type="body"/>
          </p:nvPr>
        </p:nvSpPr>
        <p:spPr>
          <a:xfrm>
            <a:off x="311700" y="1152475"/>
            <a:ext cx="4155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ko" sz="1400">
                <a:solidFill>
                  <a:schemeClr val="dk1"/>
                </a:solidFill>
              </a:rPr>
              <a:t>EC2だけではなく他の環境でDBに連結するとPublic accessは「Yes」を選択する</a:t>
            </a:r>
            <a:endParaRPr/>
          </a:p>
        </p:txBody>
      </p:sp>
      <p:pic>
        <p:nvPicPr>
          <p:cNvPr id="124" name="Google Shape;12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6600" y="1152475"/>
            <a:ext cx="3527820" cy="382097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2"/>
          <p:cNvSpPr/>
          <p:nvPr/>
        </p:nvSpPr>
        <p:spPr>
          <a:xfrm>
            <a:off x="4626600" y="3978050"/>
            <a:ext cx="3742800" cy="9954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rPr b="1" lang="ko" sz="3000">
                <a:highlight>
                  <a:schemeClr val="lt1"/>
                </a:highlight>
              </a:rPr>
              <a:t>3</a:t>
            </a:r>
            <a:r>
              <a:rPr b="1" lang="ko" sz="3000">
                <a:highlight>
                  <a:schemeClr val="lt1"/>
                </a:highlight>
              </a:rPr>
              <a:t>. </a:t>
            </a:r>
            <a:r>
              <a:rPr b="1" lang="ko" sz="3300">
                <a:highlight>
                  <a:schemeClr val="lt1"/>
                </a:highlight>
              </a:rPr>
              <a:t>データベース(RDS)の構築</a:t>
            </a:r>
            <a:endParaRPr/>
          </a:p>
        </p:txBody>
      </p:sp>
      <p:sp>
        <p:nvSpPr>
          <p:cNvPr id="131" name="Google Shape;131;p23"/>
          <p:cNvSpPr txBox="1"/>
          <p:nvPr>
            <p:ph idx="1" type="body"/>
          </p:nvPr>
        </p:nvSpPr>
        <p:spPr>
          <a:xfrm>
            <a:off x="195525" y="1069750"/>
            <a:ext cx="4496700" cy="175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ko" sz="1400">
                <a:solidFill>
                  <a:schemeClr val="dk1"/>
                </a:solidFill>
              </a:rPr>
              <a:t>Security groupsは</a:t>
            </a:r>
            <a:r>
              <a:rPr lang="ko" sz="1400">
                <a:solidFill>
                  <a:schemeClr val="dk1"/>
                </a:solidFill>
              </a:rPr>
              <a:t>RDSを作る前に設定して設定したセキュリティを選択</a:t>
            </a:r>
            <a:endParaRPr sz="1400">
              <a:solidFill>
                <a:schemeClr val="dk1"/>
              </a:solidFill>
            </a:endParaRPr>
          </a:p>
        </p:txBody>
      </p:sp>
      <p:pic>
        <p:nvPicPr>
          <p:cNvPr id="132" name="Google Shape;132;p23"/>
          <p:cNvPicPr preferRelativeResize="0"/>
          <p:nvPr/>
        </p:nvPicPr>
        <p:blipFill rotWithShape="1">
          <a:blip r:embed="rId3">
            <a:alphaModFix/>
          </a:blip>
          <a:srcRect b="0" l="0" r="23815" t="0"/>
          <a:stretch/>
        </p:blipFill>
        <p:spPr>
          <a:xfrm>
            <a:off x="4755850" y="1069750"/>
            <a:ext cx="4124950" cy="365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5525" y="2490525"/>
            <a:ext cx="5692450" cy="2498775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3"/>
          <p:cNvSpPr/>
          <p:nvPr/>
        </p:nvSpPr>
        <p:spPr>
          <a:xfrm>
            <a:off x="311700" y="4068275"/>
            <a:ext cx="5576400" cy="9954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rPr b="1" lang="ko" sz="3000">
                <a:highlight>
                  <a:schemeClr val="lt1"/>
                </a:highlight>
              </a:rPr>
              <a:t>3</a:t>
            </a:r>
            <a:r>
              <a:rPr b="1" lang="ko" sz="3000">
                <a:highlight>
                  <a:schemeClr val="lt1"/>
                </a:highlight>
              </a:rPr>
              <a:t>. </a:t>
            </a:r>
            <a:r>
              <a:rPr b="1" lang="ko" sz="3300">
                <a:highlight>
                  <a:schemeClr val="lt1"/>
                </a:highlight>
              </a:rPr>
              <a:t>データベース(RDS)の構築</a:t>
            </a:r>
            <a:endParaRPr b="1" sz="3300"/>
          </a:p>
        </p:txBody>
      </p:sp>
      <p:sp>
        <p:nvSpPr>
          <p:cNvPr id="140" name="Google Shape;140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ko" sz="1400">
                <a:solidFill>
                  <a:schemeClr val="dk1"/>
                </a:solidFill>
              </a:rPr>
              <a:t>他の設定は基本にしてCreate database</a:t>
            </a:r>
            <a:r>
              <a:rPr lang="ko" sz="1400">
                <a:solidFill>
                  <a:schemeClr val="dk1"/>
                </a:solidFill>
              </a:rPr>
              <a:t>を押下する。</a:t>
            </a:r>
            <a:endParaRPr/>
          </a:p>
        </p:txBody>
      </p:sp>
      <p:pic>
        <p:nvPicPr>
          <p:cNvPr id="141" name="Google Shape;14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8275" y="1997275"/>
            <a:ext cx="4372500" cy="2528871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4"/>
          <p:cNvSpPr/>
          <p:nvPr/>
        </p:nvSpPr>
        <p:spPr>
          <a:xfrm>
            <a:off x="3970425" y="4271150"/>
            <a:ext cx="977700" cy="2550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rPr b="1" lang="ko" sz="3000">
                <a:highlight>
                  <a:schemeClr val="lt1"/>
                </a:highlight>
              </a:rPr>
              <a:t>4.</a:t>
            </a:r>
            <a:r>
              <a:rPr b="1" lang="ko" sz="3300">
                <a:highlight>
                  <a:schemeClr val="lt1"/>
                </a:highlight>
              </a:rPr>
              <a:t> ストレージ(S3)の構築</a:t>
            </a:r>
            <a:endParaRPr/>
          </a:p>
        </p:txBody>
      </p:sp>
      <p:sp>
        <p:nvSpPr>
          <p:cNvPr id="148" name="Google Shape;148;p25"/>
          <p:cNvSpPr txBox="1"/>
          <p:nvPr>
            <p:ph idx="1" type="body"/>
          </p:nvPr>
        </p:nvSpPr>
        <p:spPr>
          <a:xfrm>
            <a:off x="82725" y="1152475"/>
            <a:ext cx="2511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ko" sz="1400">
                <a:solidFill>
                  <a:schemeClr val="dk1"/>
                </a:solidFill>
              </a:rPr>
              <a:t>S3</a:t>
            </a:r>
            <a:r>
              <a:rPr lang="ko" sz="1400">
                <a:solidFill>
                  <a:schemeClr val="dk1"/>
                </a:solidFill>
              </a:rPr>
              <a:t>を検索して選択します。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ko" sz="1400">
                <a:solidFill>
                  <a:schemeClr val="dk1"/>
                </a:solidFill>
              </a:rPr>
              <a:t>Create bucketを押下する。</a:t>
            </a:r>
            <a:endParaRPr sz="1400">
              <a:solidFill>
                <a:schemeClr val="dk1"/>
              </a:solidFill>
            </a:endParaRPr>
          </a:p>
        </p:txBody>
      </p:sp>
      <p:pic>
        <p:nvPicPr>
          <p:cNvPr id="149" name="Google Shape;14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1075" y="1152475"/>
            <a:ext cx="6229750" cy="152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6400" y="3127526"/>
            <a:ext cx="8046125" cy="106390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5"/>
          <p:cNvSpPr/>
          <p:nvPr/>
        </p:nvSpPr>
        <p:spPr>
          <a:xfrm>
            <a:off x="7888200" y="3127525"/>
            <a:ext cx="944100" cy="4020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rgbClr val="000000"/>
                </a:solidFill>
                <a:highlight>
                  <a:schemeClr val="lt1"/>
                </a:highlight>
              </a:rPr>
              <a:t>4.</a:t>
            </a:r>
            <a:r>
              <a:rPr b="1" lang="ko" sz="3300">
                <a:solidFill>
                  <a:srgbClr val="000000"/>
                </a:solidFill>
                <a:highlight>
                  <a:schemeClr val="lt1"/>
                </a:highlight>
              </a:rPr>
              <a:t> ストレージ(S3)の構築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26"/>
          <p:cNvSpPr txBox="1"/>
          <p:nvPr>
            <p:ph idx="1" type="body"/>
          </p:nvPr>
        </p:nvSpPr>
        <p:spPr>
          <a:xfrm>
            <a:off x="311700" y="1152475"/>
            <a:ext cx="2865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ko" sz="1400">
                <a:solidFill>
                  <a:schemeClr val="dk1"/>
                </a:solidFill>
              </a:rPr>
              <a:t>bucket</a:t>
            </a:r>
            <a:r>
              <a:rPr lang="ko" sz="1400">
                <a:solidFill>
                  <a:schemeClr val="dk1"/>
                </a:solidFill>
              </a:rPr>
              <a:t>の</a:t>
            </a:r>
            <a:r>
              <a:rPr lang="ko" sz="1400">
                <a:solidFill>
                  <a:schemeClr val="dk1"/>
                </a:solidFill>
              </a:rPr>
              <a:t>名前を設定</a:t>
            </a:r>
            <a:endParaRPr sz="1400">
              <a:solidFill>
                <a:schemeClr val="dk1"/>
              </a:solidFill>
            </a:endParaRPr>
          </a:p>
        </p:txBody>
      </p:sp>
      <p:pic>
        <p:nvPicPr>
          <p:cNvPr id="158" name="Google Shape;15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76922" y="1152478"/>
            <a:ext cx="5655375" cy="3496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rgbClr val="000000"/>
                </a:solidFill>
                <a:highlight>
                  <a:schemeClr val="lt1"/>
                </a:highlight>
              </a:rPr>
              <a:t>4.</a:t>
            </a:r>
            <a:r>
              <a:rPr b="1" lang="ko" sz="3300">
                <a:solidFill>
                  <a:srgbClr val="000000"/>
                </a:solidFill>
                <a:highlight>
                  <a:schemeClr val="lt1"/>
                </a:highlight>
              </a:rPr>
              <a:t> ストレージ(S3)の構築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27"/>
          <p:cNvSpPr txBox="1"/>
          <p:nvPr>
            <p:ph idx="1" type="body"/>
          </p:nvPr>
        </p:nvSpPr>
        <p:spPr>
          <a:xfrm>
            <a:off x="311700" y="1152475"/>
            <a:ext cx="4079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ko" sz="1400">
                <a:solidFill>
                  <a:schemeClr val="dk1"/>
                </a:solidFill>
              </a:rPr>
              <a:t>Public Accessの遮断を全部</a:t>
            </a:r>
            <a:r>
              <a:rPr lang="ko" sz="1400">
                <a:solidFill>
                  <a:schemeClr val="dk1"/>
                </a:solidFill>
              </a:rPr>
              <a:t>解約する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ko" sz="1400">
                <a:solidFill>
                  <a:schemeClr val="dk1"/>
                </a:solidFill>
              </a:rPr>
              <a:t>他の設定は基本にしてCreate bucketを押下する。</a:t>
            </a:r>
            <a:endParaRPr sz="1400">
              <a:solidFill>
                <a:schemeClr val="dk1"/>
              </a:solidFill>
            </a:endParaRPr>
          </a:p>
        </p:txBody>
      </p:sp>
      <p:pic>
        <p:nvPicPr>
          <p:cNvPr id="165" name="Google Shape;16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875" y="3580225"/>
            <a:ext cx="5085351" cy="137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36750" y="784025"/>
            <a:ext cx="4114924" cy="3449599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7"/>
          <p:cNvSpPr/>
          <p:nvPr/>
        </p:nvSpPr>
        <p:spPr>
          <a:xfrm>
            <a:off x="4248650" y="4624650"/>
            <a:ext cx="944100" cy="3462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/>
              <a:t>5</a:t>
            </a:r>
            <a:r>
              <a:rPr b="1" lang="ko" sz="3000"/>
              <a:t>. </a:t>
            </a:r>
            <a:r>
              <a:rPr b="1" lang="ko" sz="3000">
                <a:highlight>
                  <a:schemeClr val="lt1"/>
                </a:highlight>
              </a:rPr>
              <a:t>仮想サーバー(EC2)の構築</a:t>
            </a:r>
            <a:endParaRPr b="1" sz="3000"/>
          </a:p>
        </p:txBody>
      </p:sp>
      <p:sp>
        <p:nvSpPr>
          <p:cNvPr id="173" name="Google Shape;173;p28"/>
          <p:cNvSpPr txBox="1"/>
          <p:nvPr>
            <p:ph idx="1" type="body"/>
          </p:nvPr>
        </p:nvSpPr>
        <p:spPr>
          <a:xfrm>
            <a:off x="311700" y="1152475"/>
            <a:ext cx="2996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ko" sz="1400">
                <a:solidFill>
                  <a:schemeClr val="dk1"/>
                </a:solidFill>
              </a:rPr>
              <a:t>AWS サービスリストに表示される EC2 を選択します。</a:t>
            </a:r>
            <a:endParaRPr sz="1400">
              <a:solidFill>
                <a:schemeClr val="dk1"/>
              </a:solidFill>
            </a:endParaRPr>
          </a:p>
        </p:txBody>
      </p:sp>
      <p:pic>
        <p:nvPicPr>
          <p:cNvPr id="174" name="Google Shape;17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93773" y="1152475"/>
            <a:ext cx="5338527" cy="364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rPr b="1" lang="ko" sz="3000"/>
              <a:t>5</a:t>
            </a:r>
            <a:r>
              <a:rPr b="1" lang="ko" sz="3000"/>
              <a:t>. </a:t>
            </a:r>
            <a:r>
              <a:rPr b="1" lang="ko" sz="3000">
                <a:highlight>
                  <a:schemeClr val="lt1"/>
                </a:highlight>
              </a:rPr>
              <a:t>仮想サーバー(EC2)の構築</a:t>
            </a:r>
            <a:endParaRPr/>
          </a:p>
        </p:txBody>
      </p:sp>
      <p:sp>
        <p:nvSpPr>
          <p:cNvPr id="180" name="Google Shape;180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ko" sz="1400">
                <a:solidFill>
                  <a:schemeClr val="dk1"/>
                </a:solidFill>
              </a:rPr>
              <a:t>画面左下にある「Launch instance」ボタンを押下する。</a:t>
            </a:r>
            <a:endParaRPr sz="1400">
              <a:solidFill>
                <a:schemeClr val="dk1"/>
              </a:solidFill>
            </a:endParaRPr>
          </a:p>
        </p:txBody>
      </p:sp>
      <p:pic>
        <p:nvPicPr>
          <p:cNvPr id="181" name="Google Shape;18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4050" y="1717524"/>
            <a:ext cx="6753449" cy="3165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rPr b="1" lang="ko" sz="3000"/>
              <a:t>5</a:t>
            </a:r>
            <a:r>
              <a:rPr b="1" lang="ko" sz="3000"/>
              <a:t>. </a:t>
            </a:r>
            <a:r>
              <a:rPr b="1" lang="ko" sz="3000">
                <a:highlight>
                  <a:schemeClr val="lt1"/>
                </a:highlight>
              </a:rPr>
              <a:t>仮想サーバー(EC2)の構築</a:t>
            </a:r>
            <a:endParaRPr/>
          </a:p>
        </p:txBody>
      </p:sp>
      <p:sp>
        <p:nvSpPr>
          <p:cNvPr id="187" name="Google Shape;187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ko" sz="1400"/>
              <a:t>「Name」は任意の文字列を入力する。</a:t>
            </a:r>
            <a:endParaRPr sz="1400"/>
          </a:p>
        </p:txBody>
      </p:sp>
      <p:pic>
        <p:nvPicPr>
          <p:cNvPr id="188" name="Google Shape;18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553075"/>
            <a:ext cx="8029575" cy="339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rPr b="1" lang="ko" sz="3000"/>
              <a:t>5</a:t>
            </a:r>
            <a:r>
              <a:rPr b="1" lang="ko" sz="3000"/>
              <a:t>. </a:t>
            </a:r>
            <a:r>
              <a:rPr b="1" lang="ko" sz="3000">
                <a:highlight>
                  <a:schemeClr val="lt1"/>
                </a:highlight>
              </a:rPr>
              <a:t>仮想サーバー(EC2)の構築</a:t>
            </a:r>
            <a:endParaRPr/>
          </a:p>
        </p:txBody>
      </p:sp>
      <p:sp>
        <p:nvSpPr>
          <p:cNvPr id="194" name="Google Shape;194;p31"/>
          <p:cNvSpPr txBox="1"/>
          <p:nvPr>
            <p:ph idx="1" type="body"/>
          </p:nvPr>
        </p:nvSpPr>
        <p:spPr>
          <a:xfrm>
            <a:off x="311700" y="1152475"/>
            <a:ext cx="3376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ko" sz="1400">
                <a:solidFill>
                  <a:schemeClr val="dk1"/>
                </a:solidFill>
              </a:rPr>
              <a:t>「Amazon Linux」を選択。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ko" sz="1400">
                <a:solidFill>
                  <a:schemeClr val="dk1"/>
                </a:solidFill>
              </a:rPr>
              <a:t>Amazon Machine Imageは、「Amazon Linux 2023」を選択。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ko" sz="1400">
                <a:solidFill>
                  <a:schemeClr val="dk1"/>
                </a:solidFill>
              </a:rPr>
              <a:t>アーキテクチャは「64ビット」を選択。</a:t>
            </a:r>
            <a:endParaRPr sz="1400">
              <a:solidFill>
                <a:schemeClr val="dk1"/>
              </a:solidFill>
            </a:endParaRPr>
          </a:p>
        </p:txBody>
      </p:sp>
      <p:pic>
        <p:nvPicPr>
          <p:cNvPr id="195" name="Google Shape;19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24301" y="1017725"/>
            <a:ext cx="5023549" cy="388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/>
              <a:t>目次</a:t>
            </a:r>
            <a:endParaRPr b="1" sz="3000"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ko">
                <a:solidFill>
                  <a:schemeClr val="dk1"/>
                </a:solidFill>
              </a:rPr>
              <a:t>はじめに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ko">
                <a:solidFill>
                  <a:schemeClr val="dk1"/>
                </a:solidFill>
                <a:highlight>
                  <a:srgbClr val="FFFFFF"/>
                </a:highlight>
              </a:rPr>
              <a:t>AWSインフラの構築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ko">
                <a:solidFill>
                  <a:schemeClr val="dk1"/>
                </a:solidFill>
                <a:highlight>
                  <a:srgbClr val="FFFFFF"/>
                </a:highlight>
              </a:rPr>
              <a:t>データベース(RDS)の</a:t>
            </a:r>
            <a:r>
              <a:rPr lang="ko">
                <a:solidFill>
                  <a:schemeClr val="dk1"/>
                </a:solidFill>
                <a:highlight>
                  <a:schemeClr val="lt1"/>
                </a:highlight>
              </a:rPr>
              <a:t>構築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ko">
                <a:solidFill>
                  <a:schemeClr val="dk1"/>
                </a:solidFill>
                <a:highlight>
                  <a:schemeClr val="lt1"/>
                </a:highlight>
              </a:rPr>
              <a:t>ストレージ(S3)の構築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ko">
                <a:solidFill>
                  <a:schemeClr val="dk1"/>
                </a:solidFill>
                <a:highlight>
                  <a:srgbClr val="FFFFFF"/>
                </a:highlight>
              </a:rPr>
              <a:t>仮想サーバー(EC2)の構築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ko">
                <a:solidFill>
                  <a:schemeClr val="dk1"/>
                </a:solidFill>
                <a:highlight>
                  <a:srgbClr val="FFFFFF"/>
                </a:highlight>
              </a:rPr>
              <a:t>デプロイ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rPr b="1" lang="ko" sz="3000"/>
              <a:t>5</a:t>
            </a:r>
            <a:r>
              <a:rPr b="1" lang="ko" sz="3000"/>
              <a:t>. </a:t>
            </a:r>
            <a:r>
              <a:rPr b="1" lang="ko" sz="3000">
                <a:highlight>
                  <a:schemeClr val="lt1"/>
                </a:highlight>
              </a:rPr>
              <a:t>仮想サーバー(EC2)の構築</a:t>
            </a:r>
            <a:endParaRPr/>
          </a:p>
        </p:txBody>
      </p:sp>
      <p:sp>
        <p:nvSpPr>
          <p:cNvPr id="201" name="Google Shape;201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400">
                <a:solidFill>
                  <a:schemeClr val="dk1"/>
                </a:solidFill>
              </a:rPr>
              <a:t>Free tierなので</a:t>
            </a:r>
            <a:r>
              <a:rPr lang="ko" sz="1400">
                <a:solidFill>
                  <a:schemeClr val="dk1"/>
                </a:solidFill>
              </a:rPr>
              <a:t>Instance type</a:t>
            </a:r>
            <a:r>
              <a:rPr lang="ko" sz="1400">
                <a:solidFill>
                  <a:schemeClr val="dk1"/>
                </a:solidFill>
              </a:rPr>
              <a:t>は「t2.micro」を選択。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400"/>
          </a:p>
        </p:txBody>
      </p:sp>
      <p:pic>
        <p:nvPicPr>
          <p:cNvPr id="202" name="Google Shape;20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754601"/>
            <a:ext cx="6416075" cy="221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rPr b="1" lang="ko" sz="3000"/>
              <a:t>5</a:t>
            </a:r>
            <a:r>
              <a:rPr b="1" lang="ko" sz="3000"/>
              <a:t>. </a:t>
            </a:r>
            <a:r>
              <a:rPr b="1" lang="ko" sz="3000">
                <a:highlight>
                  <a:schemeClr val="lt1"/>
                </a:highlight>
              </a:rPr>
              <a:t>仮想サーバー(EC2)の構築</a:t>
            </a:r>
            <a:endParaRPr/>
          </a:p>
        </p:txBody>
      </p:sp>
      <p:sp>
        <p:nvSpPr>
          <p:cNvPr id="208" name="Google Shape;208;p33"/>
          <p:cNvSpPr txBox="1"/>
          <p:nvPr>
            <p:ph idx="1" type="body"/>
          </p:nvPr>
        </p:nvSpPr>
        <p:spPr>
          <a:xfrm>
            <a:off x="311700" y="1152475"/>
            <a:ext cx="5058900" cy="184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ko" sz="1400">
                <a:solidFill>
                  <a:schemeClr val="dk1"/>
                </a:solidFill>
              </a:rPr>
              <a:t>Create new key pairを</a:t>
            </a:r>
            <a:r>
              <a:rPr lang="ko" sz="1400">
                <a:solidFill>
                  <a:schemeClr val="dk1"/>
                </a:solidFill>
              </a:rPr>
              <a:t>選択</a:t>
            </a:r>
            <a:r>
              <a:rPr lang="ko" sz="1400">
                <a:solidFill>
                  <a:schemeClr val="dk1"/>
                </a:solidFill>
              </a:rPr>
              <a:t>。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ko" sz="1400">
                <a:solidFill>
                  <a:schemeClr val="dk1"/>
                </a:solidFill>
              </a:rPr>
              <a:t>Key pair nameは任意の文字列を入力。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ko" sz="1400">
                <a:solidFill>
                  <a:schemeClr val="dk1"/>
                </a:solidFill>
              </a:rPr>
              <a:t>Key pair typeはRSA選択。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ko" sz="1400">
                <a:solidFill>
                  <a:schemeClr val="dk1"/>
                </a:solidFill>
              </a:rPr>
              <a:t>Private Key File Formatは「.pem」選択。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ko" sz="1400">
                <a:solidFill>
                  <a:schemeClr val="dk1"/>
                </a:solidFill>
              </a:rPr>
              <a:t>Create key pair選択。</a:t>
            </a:r>
            <a:endParaRPr sz="1400">
              <a:solidFill>
                <a:schemeClr val="dk1"/>
              </a:solidFill>
            </a:endParaRPr>
          </a:p>
        </p:txBody>
      </p:sp>
      <p:pic>
        <p:nvPicPr>
          <p:cNvPr id="209" name="Google Shape;20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056" y="2835625"/>
            <a:ext cx="5684406" cy="1694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0" name="Google Shape;210;p33"/>
          <p:cNvCxnSpPr/>
          <p:nvPr/>
        </p:nvCxnSpPr>
        <p:spPr>
          <a:xfrm flipH="1" rot="10800000">
            <a:off x="5179650" y="2675725"/>
            <a:ext cx="443100" cy="14463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stealth"/>
          </a:ln>
        </p:spPr>
      </p:cxnSp>
      <p:pic>
        <p:nvPicPr>
          <p:cNvPr id="211" name="Google Shape;211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53049" y="1220225"/>
            <a:ext cx="3155851" cy="33094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rPr b="1" lang="ko" sz="3000"/>
              <a:t>5</a:t>
            </a:r>
            <a:r>
              <a:rPr b="1" lang="ko" sz="3000"/>
              <a:t>. </a:t>
            </a:r>
            <a:r>
              <a:rPr b="1" lang="ko" sz="3000">
                <a:highlight>
                  <a:schemeClr val="lt1"/>
                </a:highlight>
              </a:rPr>
              <a:t>仮想サーバー(EC2)の構築</a:t>
            </a:r>
            <a:endParaRPr/>
          </a:p>
        </p:txBody>
      </p:sp>
      <p:sp>
        <p:nvSpPr>
          <p:cNvPr id="217" name="Google Shape;217;p34"/>
          <p:cNvSpPr txBox="1"/>
          <p:nvPr>
            <p:ph idx="1" type="body"/>
          </p:nvPr>
        </p:nvSpPr>
        <p:spPr>
          <a:xfrm>
            <a:off x="311700" y="9807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>
                <a:solidFill>
                  <a:schemeClr val="dk1"/>
                </a:solidFill>
              </a:rPr>
              <a:t>Network settingsは以下の通りに入力する。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400">
                <a:solidFill>
                  <a:schemeClr val="dk1"/>
                </a:solidFill>
              </a:rPr>
              <a:t>Typeの設定は必ずsshはMy IPで、HTTPはAnywhereに設定する。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400"/>
          </a:p>
        </p:txBody>
      </p:sp>
      <p:pic>
        <p:nvPicPr>
          <p:cNvPr id="218" name="Google Shape;21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546" y="1844050"/>
            <a:ext cx="4448448" cy="3186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19325" y="1709832"/>
            <a:ext cx="4448451" cy="33206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rPr b="1" lang="ko" sz="3000"/>
              <a:t>5</a:t>
            </a:r>
            <a:r>
              <a:rPr b="1" lang="ko" sz="3000"/>
              <a:t>. </a:t>
            </a:r>
            <a:r>
              <a:rPr b="1" lang="ko" sz="3000">
                <a:highlight>
                  <a:schemeClr val="lt1"/>
                </a:highlight>
              </a:rPr>
              <a:t>仮想サーバー(EC2)の構築</a:t>
            </a:r>
            <a:endParaRPr/>
          </a:p>
        </p:txBody>
      </p:sp>
      <p:sp>
        <p:nvSpPr>
          <p:cNvPr id="225" name="Google Shape;225;p35"/>
          <p:cNvSpPr txBox="1"/>
          <p:nvPr>
            <p:ph idx="1" type="body"/>
          </p:nvPr>
        </p:nvSpPr>
        <p:spPr>
          <a:xfrm>
            <a:off x="311700" y="10620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400">
                <a:solidFill>
                  <a:schemeClr val="dk1"/>
                </a:solidFill>
              </a:rPr>
              <a:t>ストレージ設定はデフォルトのままとする。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400">
                <a:solidFill>
                  <a:schemeClr val="dk1"/>
                </a:solidFill>
              </a:rPr>
              <a:t>全ての設定項目が完了したら、「Launch instance」を押下する。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/>
          </a:p>
        </p:txBody>
      </p:sp>
      <p:pic>
        <p:nvPicPr>
          <p:cNvPr id="226" name="Google Shape;22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4000" y="2033900"/>
            <a:ext cx="6314726" cy="3021700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35"/>
          <p:cNvSpPr/>
          <p:nvPr/>
        </p:nvSpPr>
        <p:spPr>
          <a:xfrm>
            <a:off x="5677400" y="4522825"/>
            <a:ext cx="834900" cy="4320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rPr b="1" lang="ko" sz="3000">
                <a:solidFill>
                  <a:srgbClr val="000000"/>
                </a:solidFill>
              </a:rPr>
              <a:t>5. </a:t>
            </a:r>
            <a:r>
              <a:rPr b="1" lang="ko" sz="3000">
                <a:solidFill>
                  <a:srgbClr val="000000"/>
                </a:solidFill>
                <a:highlight>
                  <a:schemeClr val="lt1"/>
                </a:highlight>
              </a:rPr>
              <a:t>仮想サーバー(EC2)の構築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ko">
                <a:solidFill>
                  <a:schemeClr val="dk1"/>
                </a:solidFill>
              </a:rPr>
              <a:t>Inbound rules</a:t>
            </a:r>
            <a:r>
              <a:rPr lang="ko" sz="1400">
                <a:solidFill>
                  <a:schemeClr val="dk1"/>
                </a:solidFill>
              </a:rPr>
              <a:t>設定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34" name="Google Shape;23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950328"/>
            <a:ext cx="9144002" cy="28520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rgbClr val="000000"/>
                </a:solidFill>
              </a:rPr>
              <a:t>5. </a:t>
            </a:r>
            <a:r>
              <a:rPr b="1" lang="ko" sz="3000">
                <a:solidFill>
                  <a:srgbClr val="000000"/>
                </a:solidFill>
                <a:highlight>
                  <a:schemeClr val="lt1"/>
                </a:highlight>
              </a:rPr>
              <a:t>仮想サーバー(EC2)の構築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/>
          </a:p>
        </p:txBody>
      </p:sp>
      <p:sp>
        <p:nvSpPr>
          <p:cNvPr id="240" name="Google Shape;240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ko" sz="1400">
                <a:solidFill>
                  <a:schemeClr val="dk1"/>
                </a:solidFill>
              </a:rPr>
              <a:t>Instances</a:t>
            </a:r>
            <a:r>
              <a:rPr lang="ko" sz="1400">
                <a:solidFill>
                  <a:schemeClr val="dk1"/>
                </a:solidFill>
              </a:rPr>
              <a:t>画面で作ったinstanceを選んで「Connect」を押下する</a:t>
            </a:r>
            <a:endParaRPr sz="1400">
              <a:solidFill>
                <a:schemeClr val="dk1"/>
              </a:solidFill>
            </a:endParaRPr>
          </a:p>
        </p:txBody>
      </p:sp>
      <p:pic>
        <p:nvPicPr>
          <p:cNvPr id="241" name="Google Shape;24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850" y="2013962"/>
            <a:ext cx="8832301" cy="1115580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37"/>
          <p:cNvSpPr/>
          <p:nvPr/>
        </p:nvSpPr>
        <p:spPr>
          <a:xfrm>
            <a:off x="5692450" y="1977700"/>
            <a:ext cx="571500" cy="2781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rPr b="1" lang="ko" sz="3000"/>
              <a:t>5. </a:t>
            </a:r>
            <a:r>
              <a:rPr b="1" lang="ko" sz="3000">
                <a:highlight>
                  <a:schemeClr val="lt1"/>
                </a:highlight>
              </a:rPr>
              <a:t>仮想サーバー(EC2)の構築</a:t>
            </a:r>
            <a:endParaRPr/>
          </a:p>
        </p:txBody>
      </p:sp>
      <p:sp>
        <p:nvSpPr>
          <p:cNvPr id="248" name="Google Shape;248;p38"/>
          <p:cNvSpPr txBox="1"/>
          <p:nvPr>
            <p:ph idx="1" type="body"/>
          </p:nvPr>
        </p:nvSpPr>
        <p:spPr>
          <a:xfrm>
            <a:off x="311700" y="1152475"/>
            <a:ext cx="3273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ko" sz="1400">
                <a:solidFill>
                  <a:schemeClr val="dk1"/>
                </a:solidFill>
              </a:rPr>
              <a:t>MACなのでターミナルをオープンする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ko" sz="1400">
                <a:solidFill>
                  <a:schemeClr val="lt1"/>
                </a:solidFill>
                <a:highlight>
                  <a:srgbClr val="434343"/>
                </a:highlight>
              </a:rPr>
              <a:t>chmod 400 “inventory_key.pem”</a:t>
            </a:r>
            <a:r>
              <a:rPr lang="ko" sz="1400">
                <a:solidFill>
                  <a:schemeClr val="dk1"/>
                </a:solidFill>
              </a:rPr>
              <a:t>命令をしてファイルの権限を変更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ko" sz="1400">
                <a:solidFill>
                  <a:schemeClr val="dk1"/>
                </a:solidFill>
              </a:rPr>
              <a:t>Exampleを参考に実行</a:t>
            </a:r>
            <a:endParaRPr sz="1400">
              <a:solidFill>
                <a:schemeClr val="dk1"/>
              </a:solidFill>
            </a:endParaRPr>
          </a:p>
        </p:txBody>
      </p:sp>
      <p:pic>
        <p:nvPicPr>
          <p:cNvPr id="249" name="Google Shape;24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37700" y="1170125"/>
            <a:ext cx="5253900" cy="36686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rPr b="1" lang="ko" sz="3000"/>
              <a:t>６</a:t>
            </a:r>
            <a:r>
              <a:rPr b="1" lang="ko" sz="3000"/>
              <a:t>. </a:t>
            </a:r>
            <a:r>
              <a:rPr b="1" lang="ko" sz="3000">
                <a:highlight>
                  <a:schemeClr val="lt1"/>
                </a:highlight>
              </a:rPr>
              <a:t>デプロイ</a:t>
            </a:r>
            <a:endParaRPr/>
          </a:p>
        </p:txBody>
      </p:sp>
      <p:sp>
        <p:nvSpPr>
          <p:cNvPr id="255" name="Google Shape;255;p39"/>
          <p:cNvSpPr txBox="1"/>
          <p:nvPr>
            <p:ph idx="1" type="body"/>
          </p:nvPr>
        </p:nvSpPr>
        <p:spPr>
          <a:xfrm>
            <a:off x="311700" y="1152475"/>
            <a:ext cx="8520600" cy="37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b="1" lang="ko" sz="1400">
                <a:solidFill>
                  <a:schemeClr val="dk1"/>
                </a:solidFill>
              </a:rPr>
              <a:t>git</a:t>
            </a:r>
            <a:r>
              <a:rPr b="1" lang="ko" sz="1400">
                <a:solidFill>
                  <a:schemeClr val="dk1"/>
                </a:solidFill>
              </a:rPr>
              <a:t>をインストール</a:t>
            </a:r>
            <a:endParaRPr b="1" sz="14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242424"/>
                </a:solidFill>
                <a:highlight>
                  <a:srgbClr val="F9F9F9"/>
                </a:highlight>
                <a:latin typeface="Courier New"/>
                <a:ea typeface="Courier New"/>
                <a:cs typeface="Courier New"/>
                <a:sym typeface="Courier New"/>
              </a:rPr>
              <a:t>$ </a:t>
            </a:r>
            <a:r>
              <a:rPr lang="ko" sz="1100">
                <a:solidFill>
                  <a:srgbClr val="242424"/>
                </a:solidFill>
                <a:highlight>
                  <a:srgbClr val="F9F9F9"/>
                </a:highlight>
                <a:latin typeface="Courier New"/>
                <a:ea typeface="Courier New"/>
                <a:cs typeface="Courier New"/>
                <a:sym typeface="Courier New"/>
              </a:rPr>
              <a:t>sudo yum install -y git</a:t>
            </a:r>
            <a:endParaRPr sz="1100">
              <a:solidFill>
                <a:srgbClr val="242424"/>
              </a:solidFill>
              <a:highlight>
                <a:srgbClr val="F9F9F9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242424"/>
                </a:solidFill>
                <a:highlight>
                  <a:srgbClr val="F9F9F9"/>
                </a:highlight>
                <a:latin typeface="Courier New"/>
                <a:ea typeface="Courier New"/>
                <a:cs typeface="Courier New"/>
                <a:sym typeface="Courier New"/>
              </a:rPr>
              <a:t>$ git —-version</a:t>
            </a:r>
            <a:endParaRPr sz="1100">
              <a:solidFill>
                <a:srgbClr val="242424"/>
              </a:solidFill>
              <a:highlight>
                <a:srgbClr val="F9F9F9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b="1" lang="ko" sz="1400">
                <a:solidFill>
                  <a:schemeClr val="dk1"/>
                </a:solidFill>
              </a:rPr>
              <a:t>JAVAをインストール</a:t>
            </a:r>
            <a:endParaRPr b="1" sz="14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1"/>
                </a:solidFill>
                <a:highlight>
                  <a:srgbClr val="F9F9F9"/>
                </a:highlight>
                <a:latin typeface="Courier New"/>
                <a:ea typeface="Courier New"/>
                <a:cs typeface="Courier New"/>
                <a:sym typeface="Courier New"/>
              </a:rPr>
              <a:t>$ </a:t>
            </a:r>
            <a:r>
              <a:rPr lang="ko" sz="1000">
                <a:solidFill>
                  <a:schemeClr val="dk1"/>
                </a:solidFill>
                <a:highlight>
                  <a:srgbClr val="F9F9F9"/>
                </a:highlight>
                <a:latin typeface="Courier New"/>
                <a:ea typeface="Courier New"/>
                <a:cs typeface="Courier New"/>
                <a:sym typeface="Courier New"/>
              </a:rPr>
              <a:t>wget </a:t>
            </a:r>
            <a:r>
              <a:rPr lang="ko" sz="1000" u="sng">
                <a:solidFill>
                  <a:schemeClr val="dk1"/>
                </a:solidFill>
                <a:highlight>
                  <a:srgbClr val="F9F9F9"/>
                </a:highlight>
                <a:latin typeface="Courier New"/>
                <a:ea typeface="Courier New"/>
                <a:cs typeface="Courier New"/>
                <a:sym typeface="Courier New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https://download.oracle.com/java/17/latest/jdk-17_linux-x64_bin.rpm</a:t>
            </a:r>
            <a:r>
              <a:rPr lang="ko" sz="1100">
                <a:solidFill>
                  <a:schemeClr val="dk1"/>
                </a:solidFill>
                <a:highlight>
                  <a:srgbClr val="F9F9F9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sz="1100">
              <a:solidFill>
                <a:schemeClr val="dk1"/>
              </a:solidFill>
              <a:highlight>
                <a:srgbClr val="F9F9F9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242424"/>
                </a:solidFill>
                <a:highlight>
                  <a:srgbClr val="F9F9F9"/>
                </a:highlight>
                <a:latin typeface="Courier New"/>
                <a:ea typeface="Courier New"/>
                <a:cs typeface="Courier New"/>
                <a:sym typeface="Courier New"/>
              </a:rPr>
              <a:t>$ </a:t>
            </a:r>
            <a:r>
              <a:rPr lang="ko" sz="1000">
                <a:solidFill>
                  <a:schemeClr val="dk1"/>
                </a:solidFill>
                <a:highlight>
                  <a:srgbClr val="F9F9F9"/>
                </a:highlight>
                <a:latin typeface="Courier New"/>
                <a:ea typeface="Courier New"/>
                <a:cs typeface="Courier New"/>
                <a:sym typeface="Courier New"/>
              </a:rPr>
              <a:t>sudo rpm -ivh jdk-17_linux-x64_bin.rpm</a:t>
            </a:r>
            <a:endParaRPr sz="1100">
              <a:solidFill>
                <a:srgbClr val="242424"/>
              </a:solidFill>
              <a:highlight>
                <a:srgbClr val="F9F9F9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242424"/>
                </a:solidFill>
                <a:highlight>
                  <a:srgbClr val="F9F9F9"/>
                </a:highlight>
                <a:latin typeface="Courier New"/>
                <a:ea typeface="Courier New"/>
                <a:cs typeface="Courier New"/>
                <a:sym typeface="Courier New"/>
              </a:rPr>
              <a:t>$ sudo alternatives —-config java</a:t>
            </a:r>
            <a:endParaRPr sz="1100">
              <a:solidFill>
                <a:srgbClr val="242424"/>
              </a:solidFill>
              <a:highlight>
                <a:srgbClr val="F9F9F9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242424"/>
                </a:solidFill>
                <a:highlight>
                  <a:srgbClr val="F9F9F9"/>
                </a:highlight>
                <a:latin typeface="Courier New"/>
                <a:ea typeface="Courier New"/>
                <a:cs typeface="Courier New"/>
                <a:sym typeface="Courier New"/>
              </a:rPr>
              <a:t>$ java -version</a:t>
            </a:r>
            <a:endParaRPr sz="1100">
              <a:solidFill>
                <a:srgbClr val="242424"/>
              </a:solidFill>
              <a:highlight>
                <a:srgbClr val="F9F9F9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rPr b="1" lang="ko" sz="3000"/>
              <a:t>６. </a:t>
            </a:r>
            <a:r>
              <a:rPr b="1" lang="ko" sz="3000">
                <a:highlight>
                  <a:schemeClr val="lt1"/>
                </a:highlight>
              </a:rPr>
              <a:t>デプロイ</a:t>
            </a:r>
            <a:endParaRPr/>
          </a:p>
        </p:txBody>
      </p:sp>
      <p:sp>
        <p:nvSpPr>
          <p:cNvPr id="261" name="Google Shape;261;p40"/>
          <p:cNvSpPr txBox="1"/>
          <p:nvPr>
            <p:ph idx="1" type="body"/>
          </p:nvPr>
        </p:nvSpPr>
        <p:spPr>
          <a:xfrm>
            <a:off x="311700" y="1152475"/>
            <a:ext cx="8520600" cy="371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400">
                <a:solidFill>
                  <a:schemeClr val="dk1"/>
                </a:solidFill>
              </a:rPr>
              <a:t>3</a:t>
            </a:r>
            <a:r>
              <a:rPr b="1" lang="ko" sz="1400">
                <a:solidFill>
                  <a:schemeClr val="dk1"/>
                </a:solidFill>
              </a:rPr>
              <a:t>.	</a:t>
            </a:r>
            <a:r>
              <a:rPr b="1" lang="ko" sz="1400">
                <a:solidFill>
                  <a:schemeClr val="dk1"/>
                </a:solidFill>
              </a:rPr>
              <a:t>githubに投稿したプロジェクトclone</a:t>
            </a:r>
            <a:endParaRPr b="1" sz="14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242424"/>
                </a:solidFill>
                <a:highlight>
                  <a:srgbClr val="F9F9F9"/>
                </a:highlight>
                <a:latin typeface="Courier New"/>
                <a:ea typeface="Courier New"/>
                <a:cs typeface="Courier New"/>
                <a:sym typeface="Courier New"/>
              </a:rPr>
              <a:t>$ mkdir {プロジェクトのフォルダ名}</a:t>
            </a:r>
            <a:endParaRPr sz="1100">
              <a:solidFill>
                <a:srgbClr val="242424"/>
              </a:solidFill>
              <a:highlight>
                <a:srgbClr val="F9F9F9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242424"/>
                </a:solidFill>
                <a:highlight>
                  <a:srgbClr val="F9F9F9"/>
                </a:highlight>
                <a:latin typeface="Courier New"/>
                <a:ea typeface="Courier New"/>
                <a:cs typeface="Courier New"/>
                <a:sym typeface="Courier New"/>
              </a:rPr>
              <a:t>$ cd {</a:t>
            </a:r>
            <a:r>
              <a:rPr lang="ko" sz="1100">
                <a:solidFill>
                  <a:srgbClr val="242424"/>
                </a:solidFill>
                <a:highlight>
                  <a:srgbClr val="F9F9F9"/>
                </a:highlight>
                <a:latin typeface="Courier New"/>
                <a:ea typeface="Courier New"/>
                <a:cs typeface="Courier New"/>
                <a:sym typeface="Courier New"/>
              </a:rPr>
              <a:t>プロジェクトのフォルダ名}</a:t>
            </a:r>
            <a:r>
              <a:rPr lang="ko" sz="1100">
                <a:solidFill>
                  <a:srgbClr val="242424"/>
                </a:solidFill>
                <a:highlight>
                  <a:srgbClr val="F9F9F9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endParaRPr sz="1100">
              <a:solidFill>
                <a:srgbClr val="242424"/>
              </a:solidFill>
              <a:highlight>
                <a:srgbClr val="F9F9F9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242424"/>
                </a:solidFill>
                <a:highlight>
                  <a:srgbClr val="F9F9F9"/>
                </a:highlight>
                <a:latin typeface="Courier New"/>
                <a:ea typeface="Courier New"/>
                <a:cs typeface="Courier New"/>
                <a:sym typeface="Courier New"/>
              </a:rPr>
              <a:t>$ git clone {gitの住所}</a:t>
            </a:r>
            <a:endParaRPr sz="1100">
              <a:solidFill>
                <a:srgbClr val="242424"/>
              </a:solidFill>
              <a:highlight>
                <a:srgbClr val="F9F9F9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400">
                <a:solidFill>
                  <a:schemeClr val="dk1"/>
                </a:solidFill>
              </a:rPr>
              <a:t>４</a:t>
            </a:r>
            <a:r>
              <a:rPr b="1" lang="ko" sz="1400">
                <a:solidFill>
                  <a:schemeClr val="dk1"/>
                </a:solidFill>
              </a:rPr>
              <a:t>.	バクアンドデプロイ</a:t>
            </a:r>
            <a:endParaRPr sz="1100">
              <a:solidFill>
                <a:schemeClr val="dk1"/>
              </a:solidFill>
              <a:highlight>
                <a:srgbClr val="F9F9F9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chemeClr val="dk1"/>
                </a:solidFill>
                <a:highlight>
                  <a:schemeClr val="lt1"/>
                </a:highlight>
              </a:rPr>
              <a:t>JAVAの</a:t>
            </a:r>
            <a:r>
              <a:rPr b="1" lang="ko" sz="11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プロジェクトのフォルダに移動</a:t>
            </a:r>
            <a:r>
              <a:rPr b="1" lang="ko" sz="1100">
                <a:solidFill>
                  <a:schemeClr val="dk1"/>
                </a:solidFill>
                <a:highlight>
                  <a:schemeClr val="lt1"/>
                </a:highlight>
              </a:rPr>
              <a:t>: </a:t>
            </a:r>
            <a:endParaRPr b="1" sz="11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242424"/>
                </a:solidFill>
                <a:highlight>
                  <a:srgbClr val="F9F9F9"/>
                </a:highlight>
                <a:latin typeface="Courier New"/>
                <a:ea typeface="Courier New"/>
                <a:cs typeface="Courier New"/>
                <a:sym typeface="Courier New"/>
              </a:rPr>
              <a:t>$ sudo chmod 777./gradlew</a:t>
            </a:r>
            <a:endParaRPr sz="1100">
              <a:solidFill>
                <a:srgbClr val="242424"/>
              </a:solidFill>
              <a:highlight>
                <a:srgbClr val="F9F9F9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242424"/>
                </a:solidFill>
                <a:highlight>
                  <a:srgbClr val="F9F9F9"/>
                </a:highlight>
                <a:latin typeface="Courier New"/>
                <a:ea typeface="Courier New"/>
                <a:cs typeface="Courier New"/>
                <a:sym typeface="Courier New"/>
              </a:rPr>
              <a:t>$ ./gradlew clean build -x test　</a:t>
            </a:r>
            <a:r>
              <a:rPr lang="ko" sz="1100"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= テストファイル抜いてビルド</a:t>
            </a:r>
            <a:endParaRPr sz="1100">
              <a:highlight>
                <a:srgbClr val="F9F9F9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ko" sz="1100">
                <a:solidFill>
                  <a:srgbClr val="242424"/>
                </a:solidFill>
                <a:highlight>
                  <a:srgbClr val="F9F9F9"/>
                </a:highlight>
                <a:latin typeface="Courier New"/>
                <a:ea typeface="Courier New"/>
                <a:cs typeface="Courier New"/>
                <a:sym typeface="Courier New"/>
              </a:rPr>
              <a:t>$ nohup java -jar {buildした.jarファイル} </a:t>
            </a:r>
            <a:r>
              <a:rPr lang="ko" sz="1100"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= 夢中断デプロイ</a:t>
            </a:r>
            <a:endParaRPr sz="1100"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rPr b="1" lang="ko" sz="3000"/>
              <a:t>６. </a:t>
            </a:r>
            <a:r>
              <a:rPr b="1" lang="ko" sz="3000">
                <a:highlight>
                  <a:schemeClr val="lt1"/>
                </a:highlight>
              </a:rPr>
              <a:t>デプロイ</a:t>
            </a:r>
            <a:endParaRPr/>
          </a:p>
        </p:txBody>
      </p:sp>
      <p:sp>
        <p:nvSpPr>
          <p:cNvPr id="267" name="Google Shape;267;p41"/>
          <p:cNvSpPr txBox="1"/>
          <p:nvPr>
            <p:ph idx="1" type="body"/>
          </p:nvPr>
        </p:nvSpPr>
        <p:spPr>
          <a:xfrm>
            <a:off x="311700" y="1152475"/>
            <a:ext cx="8520600" cy="371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400">
                <a:solidFill>
                  <a:schemeClr val="dk1"/>
                </a:solidFill>
              </a:rPr>
              <a:t>5.	</a:t>
            </a:r>
            <a:r>
              <a:rPr b="1" lang="ko" sz="1400">
                <a:solidFill>
                  <a:schemeClr val="dk1"/>
                </a:solidFill>
              </a:rPr>
              <a:t>プロント&amp;デプロイ</a:t>
            </a:r>
            <a:endParaRPr b="1" sz="14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100">
                <a:solidFill>
                  <a:schemeClr val="dk1"/>
                </a:solidFill>
                <a:highlight>
                  <a:schemeClr val="lt1"/>
                </a:highlight>
              </a:rPr>
              <a:t>React</a:t>
            </a:r>
            <a:r>
              <a:rPr b="1" lang="ko" sz="1100">
                <a:solidFill>
                  <a:schemeClr val="dk1"/>
                </a:solidFill>
                <a:highlight>
                  <a:schemeClr val="lt1"/>
                </a:highlight>
              </a:rPr>
              <a:t>の</a:t>
            </a:r>
            <a:r>
              <a:rPr b="1" lang="ko" sz="11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プロジェクトのフォルダに移動</a:t>
            </a:r>
            <a:r>
              <a:rPr b="1" lang="ko" sz="1100">
                <a:solidFill>
                  <a:schemeClr val="dk1"/>
                </a:solidFill>
                <a:highlight>
                  <a:schemeClr val="lt1"/>
                </a:highlight>
              </a:rPr>
              <a:t>: </a:t>
            </a:r>
            <a:endParaRPr b="1" sz="14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rgbClr val="242424"/>
                </a:solidFill>
                <a:highlight>
                  <a:srgbClr val="F9F9F9"/>
                </a:highlight>
                <a:latin typeface="Courier New"/>
                <a:ea typeface="Courier New"/>
                <a:cs typeface="Courier New"/>
                <a:sym typeface="Courier New"/>
              </a:rPr>
              <a:t>$ npm install</a:t>
            </a:r>
            <a:endParaRPr sz="1100">
              <a:solidFill>
                <a:srgbClr val="242424"/>
              </a:solidFill>
              <a:highlight>
                <a:srgbClr val="F9F9F9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rgbClr val="242424"/>
                </a:solidFill>
                <a:highlight>
                  <a:srgbClr val="F9F9F9"/>
                </a:highlight>
                <a:latin typeface="Courier New"/>
                <a:ea typeface="Courier New"/>
                <a:cs typeface="Courier New"/>
                <a:sym typeface="Courier New"/>
              </a:rPr>
              <a:t>$ npm run build</a:t>
            </a:r>
            <a:endParaRPr sz="1100">
              <a:solidFill>
                <a:srgbClr val="242424"/>
              </a:solidFill>
              <a:highlight>
                <a:srgbClr val="F9F9F9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400">
                <a:solidFill>
                  <a:schemeClr val="dk1"/>
                </a:solidFill>
              </a:rPr>
              <a:t>6.	Nginxインストール及び設定</a:t>
            </a:r>
            <a:endParaRPr sz="1100">
              <a:solidFill>
                <a:schemeClr val="dk1"/>
              </a:solidFill>
              <a:highlight>
                <a:srgbClr val="F9F9F9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242424"/>
                </a:solidFill>
                <a:highlight>
                  <a:srgbClr val="F9F9F9"/>
                </a:highlight>
                <a:latin typeface="Courier New"/>
                <a:ea typeface="Courier New"/>
                <a:cs typeface="Courier New"/>
                <a:sym typeface="Courier New"/>
              </a:rPr>
              <a:t>$ sudo yum install nginx</a:t>
            </a:r>
            <a:endParaRPr sz="1100">
              <a:solidFill>
                <a:srgbClr val="242424"/>
              </a:solidFill>
              <a:highlight>
                <a:srgbClr val="F9F9F9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242424"/>
                </a:solidFill>
                <a:highlight>
                  <a:srgbClr val="F9F9F9"/>
                </a:highlight>
                <a:latin typeface="Courier New"/>
                <a:ea typeface="Courier New"/>
                <a:cs typeface="Courier New"/>
                <a:sym typeface="Courier New"/>
              </a:rPr>
              <a:t>$ sudo vi /etc/nginx/nginx.conf</a:t>
            </a:r>
            <a:endParaRPr b="1" sz="11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100"/>
              <a:t> </a:t>
            </a:r>
            <a:endParaRPr sz="1100">
              <a:solidFill>
                <a:srgbClr val="242424"/>
              </a:solidFill>
              <a:highlight>
                <a:srgbClr val="F9F9F9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1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3000"/>
              <a:buAutoNum type="arabicPeriod"/>
            </a:pPr>
            <a:r>
              <a:rPr b="1" lang="ko" sz="3000"/>
              <a:t>はじめに</a:t>
            </a:r>
            <a:endParaRPr b="1" sz="3000"/>
          </a:p>
        </p:txBody>
      </p:sp>
      <p:sp>
        <p:nvSpPr>
          <p:cNvPr id="67" name="Google Shape;67;p15"/>
          <p:cNvSpPr txBox="1"/>
          <p:nvPr>
            <p:ph idx="1" type="body"/>
          </p:nvPr>
        </p:nvSpPr>
        <p:spPr>
          <a:xfrm>
            <a:off x="311700" y="1152475"/>
            <a:ext cx="3403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400">
                <a:solidFill>
                  <a:schemeClr val="dk1"/>
                </a:solidFill>
              </a:rPr>
              <a:t>本手順書は、AWSを使用して、EC2インスタンス, RDS, S3の構築とデプロイまでを記載する。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400"/>
          </a:p>
        </p:txBody>
      </p:sp>
      <p:pic>
        <p:nvPicPr>
          <p:cNvPr id="68" name="Google Shape;6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24213" y="1017725"/>
            <a:ext cx="4908075" cy="3489175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5"/>
          <p:cNvSpPr txBox="1"/>
          <p:nvPr/>
        </p:nvSpPr>
        <p:spPr>
          <a:xfrm>
            <a:off x="5090850" y="4568875"/>
            <a:ext cx="3741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chemeClr val="dk1"/>
                </a:solidFill>
              </a:rPr>
              <a:t>システム構成</a:t>
            </a:r>
            <a:endParaRPr sz="15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rPr b="1" lang="ko" sz="3000"/>
              <a:t>６. </a:t>
            </a:r>
            <a:r>
              <a:rPr b="1" lang="ko" sz="3000">
                <a:highlight>
                  <a:schemeClr val="lt1"/>
                </a:highlight>
              </a:rPr>
              <a:t>デプロイ</a:t>
            </a:r>
            <a:endParaRPr/>
          </a:p>
        </p:txBody>
      </p:sp>
      <p:sp>
        <p:nvSpPr>
          <p:cNvPr id="273" name="Google Shape;273;p42"/>
          <p:cNvSpPr txBox="1"/>
          <p:nvPr>
            <p:ph idx="1" type="body"/>
          </p:nvPr>
        </p:nvSpPr>
        <p:spPr>
          <a:xfrm>
            <a:off x="311700" y="10177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100">
                <a:solidFill>
                  <a:schemeClr val="dk1"/>
                </a:solidFill>
              </a:rPr>
              <a:t>nginx.confファイル修正: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74" name="Google Shape;274;p42"/>
          <p:cNvSpPr txBox="1"/>
          <p:nvPr/>
        </p:nvSpPr>
        <p:spPr>
          <a:xfrm>
            <a:off x="639600" y="1393125"/>
            <a:ext cx="7864800" cy="3330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lt1"/>
                </a:solidFill>
              </a:rPr>
              <a:t>... </a:t>
            </a:r>
            <a:endParaRPr sz="10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    </a:t>
            </a:r>
            <a:r>
              <a:rPr lang="ko" sz="1000">
                <a:solidFill>
                  <a:srgbClr val="80FFA7"/>
                </a:solidFill>
              </a:rPr>
              <a:t>include</a:t>
            </a:r>
            <a:r>
              <a:rPr lang="ko" sz="1000">
                <a:solidFill>
                  <a:schemeClr val="dk1"/>
                </a:solidFill>
              </a:rPr>
              <a:t> </a:t>
            </a:r>
            <a:r>
              <a:rPr lang="ko" sz="1000">
                <a:solidFill>
                  <a:schemeClr val="lt1"/>
                </a:solidFill>
              </a:rPr>
              <a:t>/etc/nginx/conf.d/*.conf;</a:t>
            </a:r>
            <a:endParaRPr sz="10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lt1"/>
                </a:solidFill>
              </a:rPr>
              <a:t>(✨ コード追加) </a:t>
            </a:r>
            <a:r>
              <a:rPr lang="ko" sz="1000">
                <a:solidFill>
                  <a:schemeClr val="lt1"/>
                </a:solidFill>
              </a:rPr>
              <a:t> </a:t>
            </a:r>
            <a:r>
              <a:rPr lang="ko" sz="1000">
                <a:solidFill>
                  <a:schemeClr val="dk1"/>
                </a:solidFill>
              </a:rPr>
              <a:t>   </a:t>
            </a:r>
            <a:r>
              <a:rPr lang="ko" sz="1000">
                <a:solidFill>
                  <a:srgbClr val="80FFA7"/>
                </a:solidFill>
              </a:rPr>
              <a:t>include</a:t>
            </a:r>
            <a:r>
              <a:rPr lang="ko" sz="1000">
                <a:solidFill>
                  <a:schemeClr val="lt1"/>
                </a:solidFill>
              </a:rPr>
              <a:t> /etc/nginx/sites-enabled/*;</a:t>
            </a:r>
            <a:endParaRPr sz="10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32F4F1"/>
                </a:solidFill>
              </a:rPr>
              <a:t>#    server {</a:t>
            </a:r>
            <a:endParaRPr sz="1000">
              <a:solidFill>
                <a:srgbClr val="32F4F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32F4F1"/>
                </a:solidFill>
              </a:rPr>
              <a:t>#        listen       80;</a:t>
            </a:r>
            <a:endParaRPr sz="1000">
              <a:solidFill>
                <a:srgbClr val="32F4F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32F4F1"/>
                </a:solidFill>
              </a:rPr>
              <a:t>#        listen       [::]:80;</a:t>
            </a:r>
            <a:endParaRPr sz="1000">
              <a:solidFill>
                <a:srgbClr val="32F4F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32F4F1"/>
                </a:solidFill>
              </a:rPr>
              <a:t>#        server_name  _;</a:t>
            </a:r>
            <a:endParaRPr sz="1000">
              <a:solidFill>
                <a:srgbClr val="32F4F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32F4F1"/>
                </a:solidFill>
              </a:rPr>
              <a:t>#        root         /usr/share/nginx/html;</a:t>
            </a:r>
            <a:endParaRPr sz="1000">
              <a:solidFill>
                <a:srgbClr val="32F4F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        </a:t>
            </a:r>
            <a:r>
              <a:rPr lang="ko" sz="1000">
                <a:solidFill>
                  <a:srgbClr val="32F4F1"/>
                </a:solidFill>
              </a:rPr>
              <a:t># Load configuration files for the default server block.</a:t>
            </a:r>
            <a:endParaRPr sz="1000">
              <a:solidFill>
                <a:srgbClr val="32F4F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32F4F1"/>
                </a:solidFill>
              </a:rPr>
              <a:t>#        include /etc/nginx/default.d/*.conf;</a:t>
            </a:r>
            <a:endParaRPr sz="1000">
              <a:solidFill>
                <a:srgbClr val="32F4F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32F4F1"/>
                </a:solidFill>
              </a:rPr>
              <a:t>#        error_page 404 /404.html;</a:t>
            </a:r>
            <a:endParaRPr sz="1000">
              <a:solidFill>
                <a:srgbClr val="32F4F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32F4F1"/>
                </a:solidFill>
              </a:rPr>
              <a:t>#        location = /404.html {</a:t>
            </a:r>
            <a:endParaRPr sz="1000">
              <a:solidFill>
                <a:srgbClr val="32F4F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32F4F1"/>
                </a:solidFill>
              </a:rPr>
              <a:t>#        }</a:t>
            </a:r>
            <a:endParaRPr sz="1000">
              <a:solidFill>
                <a:srgbClr val="32F4F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32F4F1"/>
                </a:solidFill>
              </a:rPr>
              <a:t>#        error_page 500 502 503 504 /50x.html;</a:t>
            </a:r>
            <a:endParaRPr sz="1000">
              <a:solidFill>
                <a:srgbClr val="32F4F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32F4F1"/>
                </a:solidFill>
              </a:rPr>
              <a:t>#        location = /50x.html {</a:t>
            </a:r>
            <a:endParaRPr sz="1000">
              <a:solidFill>
                <a:srgbClr val="32F4F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32F4F1"/>
                </a:solidFill>
              </a:rPr>
              <a:t>#        }</a:t>
            </a:r>
            <a:endParaRPr sz="1000">
              <a:solidFill>
                <a:srgbClr val="32F4F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32F4F1"/>
                </a:solidFill>
              </a:rPr>
              <a:t>#    }</a:t>
            </a:r>
            <a:endParaRPr sz="1000">
              <a:solidFill>
                <a:srgbClr val="32F4F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lt1"/>
                </a:solidFill>
              </a:rPr>
              <a:t>…</a:t>
            </a:r>
            <a:endParaRPr sz="10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rPr b="1" lang="ko" sz="3000"/>
              <a:t>６. </a:t>
            </a:r>
            <a:r>
              <a:rPr b="1" lang="ko" sz="3000">
                <a:highlight>
                  <a:schemeClr val="lt1"/>
                </a:highlight>
              </a:rPr>
              <a:t>デプロイ</a:t>
            </a:r>
            <a:endParaRPr/>
          </a:p>
        </p:txBody>
      </p:sp>
      <p:sp>
        <p:nvSpPr>
          <p:cNvPr id="280" name="Google Shape;280;p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242424"/>
                </a:solidFill>
                <a:highlight>
                  <a:srgbClr val="F9F9F9"/>
                </a:highlight>
                <a:latin typeface="Courier New"/>
                <a:ea typeface="Courier New"/>
                <a:cs typeface="Courier New"/>
                <a:sym typeface="Courier New"/>
              </a:rPr>
              <a:t>$ sudo mkdir /etc/nginx/sites-enabled</a:t>
            </a:r>
            <a:endParaRPr sz="1100">
              <a:solidFill>
                <a:srgbClr val="242424"/>
              </a:solidFill>
              <a:highlight>
                <a:srgbClr val="F9F9F9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rgbClr val="242424"/>
                </a:solidFill>
                <a:highlight>
                  <a:srgbClr val="F9F9F9"/>
                </a:highlight>
                <a:latin typeface="Courier New"/>
                <a:ea typeface="Courier New"/>
                <a:cs typeface="Courier New"/>
                <a:sym typeface="Courier New"/>
              </a:rPr>
              <a:t>$ sudo vi /etc/nginx/sites-available/setting.conf</a:t>
            </a:r>
            <a:endParaRPr sz="1100">
              <a:solidFill>
                <a:srgbClr val="242424"/>
              </a:solidFill>
              <a:highlight>
                <a:srgbClr val="F9F9F9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81" name="Google Shape;281;p43"/>
          <p:cNvSpPr txBox="1"/>
          <p:nvPr/>
        </p:nvSpPr>
        <p:spPr>
          <a:xfrm>
            <a:off x="563550" y="1893375"/>
            <a:ext cx="8016900" cy="28749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rgbClr val="EBEF18"/>
                </a:solidFill>
              </a:rPr>
              <a:t>server</a:t>
            </a:r>
            <a:r>
              <a:rPr lang="ko" sz="1000">
                <a:solidFill>
                  <a:schemeClr val="dk1"/>
                </a:solidFill>
              </a:rPr>
              <a:t> </a:t>
            </a:r>
            <a:r>
              <a:rPr lang="ko" sz="1000">
                <a:solidFill>
                  <a:schemeClr val="lt1"/>
                </a:solidFill>
              </a:rPr>
              <a:t>{</a:t>
            </a:r>
            <a:endParaRPr sz="10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  </a:t>
            </a:r>
            <a:r>
              <a:rPr lang="ko" sz="1000">
                <a:solidFill>
                  <a:srgbClr val="80FFA7"/>
                </a:solidFill>
              </a:rPr>
              <a:t>listen</a:t>
            </a:r>
            <a:r>
              <a:rPr lang="ko" sz="1000">
                <a:solidFill>
                  <a:schemeClr val="dk1"/>
                </a:solidFill>
              </a:rPr>
              <a:t> </a:t>
            </a:r>
            <a:r>
              <a:rPr lang="ko" sz="1000">
                <a:solidFill>
                  <a:schemeClr val="lt1"/>
                </a:solidFill>
              </a:rPr>
              <a:t>80;</a:t>
            </a:r>
            <a:endParaRPr sz="10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  </a:t>
            </a:r>
            <a:r>
              <a:rPr lang="ko" sz="1000">
                <a:solidFill>
                  <a:srgbClr val="EBEF18"/>
                </a:solidFill>
              </a:rPr>
              <a:t>location</a:t>
            </a:r>
            <a:r>
              <a:rPr lang="ko" sz="1000">
                <a:solidFill>
                  <a:schemeClr val="lt1"/>
                </a:solidFill>
              </a:rPr>
              <a:t> / {</a:t>
            </a:r>
            <a:endParaRPr sz="10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    </a:t>
            </a:r>
            <a:r>
              <a:rPr lang="ko" sz="1000">
                <a:solidFill>
                  <a:srgbClr val="80FFA7"/>
                </a:solidFill>
              </a:rPr>
              <a:t>root</a:t>
            </a:r>
            <a:r>
              <a:rPr lang="ko" sz="1000">
                <a:solidFill>
                  <a:schemeClr val="dk1"/>
                </a:solidFill>
              </a:rPr>
              <a:t> </a:t>
            </a:r>
            <a:r>
              <a:rPr lang="ko" sz="1000">
                <a:solidFill>
                  <a:schemeClr val="lt1"/>
                </a:solidFill>
              </a:rPr>
              <a:t>/home/ec2-user/inventory_management/front/inventory_management_front/build;</a:t>
            </a:r>
            <a:endParaRPr sz="10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    </a:t>
            </a:r>
            <a:r>
              <a:rPr b="1" lang="ko" sz="1000">
                <a:solidFill>
                  <a:srgbClr val="32F4F1"/>
                </a:solidFill>
              </a:rPr>
              <a:t>index</a:t>
            </a:r>
            <a:r>
              <a:rPr lang="ko" sz="1000">
                <a:solidFill>
                  <a:schemeClr val="dk1"/>
                </a:solidFill>
              </a:rPr>
              <a:t> </a:t>
            </a:r>
            <a:r>
              <a:rPr lang="ko" sz="1000">
                <a:solidFill>
                  <a:schemeClr val="lt1"/>
                </a:solidFill>
              </a:rPr>
              <a:t>index.html index.htm;</a:t>
            </a:r>
            <a:endParaRPr sz="10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    </a:t>
            </a:r>
            <a:r>
              <a:rPr lang="ko" sz="1000">
                <a:solidFill>
                  <a:srgbClr val="80FFA7"/>
                </a:solidFill>
              </a:rPr>
              <a:t>try_files</a:t>
            </a:r>
            <a:r>
              <a:rPr lang="ko" sz="1000">
                <a:solidFill>
                  <a:schemeClr val="dk1"/>
                </a:solidFill>
              </a:rPr>
              <a:t> </a:t>
            </a:r>
            <a:r>
              <a:rPr b="1" lang="ko" sz="1000">
                <a:solidFill>
                  <a:srgbClr val="32F4F1"/>
                </a:solidFill>
              </a:rPr>
              <a:t>$uri</a:t>
            </a:r>
            <a:r>
              <a:rPr lang="ko" sz="1000">
                <a:solidFill>
                  <a:schemeClr val="dk1"/>
                </a:solidFill>
              </a:rPr>
              <a:t> </a:t>
            </a:r>
            <a:r>
              <a:rPr b="1" lang="ko" sz="1000">
                <a:solidFill>
                  <a:srgbClr val="32F4F1"/>
                </a:solidFill>
              </a:rPr>
              <a:t>$uri</a:t>
            </a:r>
            <a:r>
              <a:rPr lang="ko" sz="1000">
                <a:solidFill>
                  <a:schemeClr val="lt1"/>
                </a:solidFill>
              </a:rPr>
              <a:t>/ /index.html;</a:t>
            </a:r>
            <a:endParaRPr sz="10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 </a:t>
            </a:r>
            <a:r>
              <a:rPr lang="ko" sz="1000">
                <a:solidFill>
                  <a:schemeClr val="lt1"/>
                </a:solidFill>
              </a:rPr>
              <a:t> }</a:t>
            </a:r>
            <a:endParaRPr sz="10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  </a:t>
            </a:r>
            <a:r>
              <a:rPr lang="ko" sz="1000">
                <a:solidFill>
                  <a:srgbClr val="EBEF18"/>
                </a:solidFill>
              </a:rPr>
              <a:t>location</a:t>
            </a:r>
            <a:r>
              <a:rPr lang="ko" sz="1000">
                <a:solidFill>
                  <a:schemeClr val="lt1"/>
                </a:solidFill>
              </a:rPr>
              <a:t> /api {</a:t>
            </a:r>
            <a:endParaRPr sz="10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        </a:t>
            </a:r>
            <a:r>
              <a:rPr lang="ko" sz="1000">
                <a:solidFill>
                  <a:srgbClr val="80FFA7"/>
                </a:solidFill>
              </a:rPr>
              <a:t>proxy_pass</a:t>
            </a:r>
            <a:r>
              <a:rPr lang="ko" sz="1000">
                <a:solidFill>
                  <a:schemeClr val="lt1"/>
                </a:solidFill>
              </a:rPr>
              <a:t> http://localhost:8080/;</a:t>
            </a:r>
            <a:endParaRPr sz="10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        </a:t>
            </a:r>
            <a:r>
              <a:rPr b="1" lang="ko" sz="1000">
                <a:solidFill>
                  <a:srgbClr val="32F4F1"/>
                </a:solidFill>
              </a:rPr>
              <a:t>proxy_set_header</a:t>
            </a:r>
            <a:r>
              <a:rPr lang="ko" sz="1000">
                <a:solidFill>
                  <a:schemeClr val="dk1"/>
                </a:solidFill>
              </a:rPr>
              <a:t> </a:t>
            </a:r>
            <a:r>
              <a:rPr lang="ko" sz="1000">
                <a:solidFill>
                  <a:schemeClr val="lt1"/>
                </a:solidFill>
              </a:rPr>
              <a:t>Host </a:t>
            </a:r>
            <a:r>
              <a:rPr b="1" lang="ko" sz="1000">
                <a:solidFill>
                  <a:srgbClr val="32F4F1"/>
                </a:solidFill>
              </a:rPr>
              <a:t>$host</a:t>
            </a:r>
            <a:r>
              <a:rPr lang="ko" sz="1000">
                <a:solidFill>
                  <a:schemeClr val="dk1"/>
                </a:solidFill>
              </a:rPr>
              <a:t>;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        </a:t>
            </a:r>
            <a:r>
              <a:rPr b="1" lang="ko" sz="1000">
                <a:solidFill>
                  <a:srgbClr val="32F4F1"/>
                </a:solidFill>
              </a:rPr>
              <a:t>proxy_set_header</a:t>
            </a:r>
            <a:r>
              <a:rPr lang="ko" sz="1000">
                <a:solidFill>
                  <a:schemeClr val="dk1"/>
                </a:solidFill>
              </a:rPr>
              <a:t> </a:t>
            </a:r>
            <a:r>
              <a:rPr lang="ko" sz="1000">
                <a:solidFill>
                  <a:schemeClr val="lt1"/>
                </a:solidFill>
              </a:rPr>
              <a:t>X-Real-IP</a:t>
            </a:r>
            <a:r>
              <a:rPr lang="ko" sz="1000">
                <a:solidFill>
                  <a:schemeClr val="dk1"/>
                </a:solidFill>
              </a:rPr>
              <a:t> </a:t>
            </a:r>
            <a:r>
              <a:rPr b="1" lang="ko" sz="1000">
                <a:solidFill>
                  <a:srgbClr val="32F4F1"/>
                </a:solidFill>
              </a:rPr>
              <a:t>$remote_addr</a:t>
            </a:r>
            <a:r>
              <a:rPr lang="ko" sz="1000">
                <a:solidFill>
                  <a:schemeClr val="dk1"/>
                </a:solidFill>
              </a:rPr>
              <a:t>;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        </a:t>
            </a:r>
            <a:r>
              <a:rPr b="1" lang="ko" sz="1000">
                <a:solidFill>
                  <a:srgbClr val="32F4F1"/>
                </a:solidFill>
              </a:rPr>
              <a:t>proxy_set_header</a:t>
            </a:r>
            <a:r>
              <a:rPr lang="ko" sz="1000">
                <a:solidFill>
                  <a:schemeClr val="dk1"/>
                </a:solidFill>
              </a:rPr>
              <a:t> </a:t>
            </a:r>
            <a:r>
              <a:rPr lang="ko" sz="1000">
                <a:solidFill>
                  <a:schemeClr val="lt1"/>
                </a:solidFill>
              </a:rPr>
              <a:t>X-Forwarded-For </a:t>
            </a:r>
            <a:r>
              <a:rPr b="1" lang="ko" sz="1000">
                <a:solidFill>
                  <a:srgbClr val="32F4F1"/>
                </a:solidFill>
              </a:rPr>
              <a:t>$proxy_add_x_forwarded_for</a:t>
            </a:r>
            <a:r>
              <a:rPr lang="ko" sz="1000">
                <a:solidFill>
                  <a:schemeClr val="dk1"/>
                </a:solidFill>
              </a:rPr>
              <a:t>;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        </a:t>
            </a:r>
            <a:r>
              <a:rPr b="1" lang="ko" sz="1000">
                <a:solidFill>
                  <a:srgbClr val="32F4F1"/>
                </a:solidFill>
              </a:rPr>
              <a:t>proxy_set_header</a:t>
            </a:r>
            <a:r>
              <a:rPr lang="ko" sz="1000">
                <a:solidFill>
                  <a:schemeClr val="dk1"/>
                </a:solidFill>
              </a:rPr>
              <a:t> </a:t>
            </a:r>
            <a:r>
              <a:rPr lang="ko" sz="1000">
                <a:solidFill>
                  <a:schemeClr val="lt1"/>
                </a:solidFill>
              </a:rPr>
              <a:t>X-Forwarded-Proto </a:t>
            </a:r>
            <a:r>
              <a:rPr b="1" lang="ko" sz="1000">
                <a:solidFill>
                  <a:srgbClr val="32F4F1"/>
                </a:solidFill>
              </a:rPr>
              <a:t>$scheme</a:t>
            </a:r>
            <a:r>
              <a:rPr lang="ko" sz="1000">
                <a:solidFill>
                  <a:schemeClr val="dk1"/>
                </a:solidFill>
              </a:rPr>
              <a:t>;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lt1"/>
                </a:solidFill>
              </a:rPr>
              <a:t>  }</a:t>
            </a:r>
            <a:endParaRPr sz="10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lt1"/>
                </a:solidFill>
              </a:rPr>
              <a:t>}</a:t>
            </a:r>
            <a:endParaRPr sz="1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rPr b="1" lang="ko" sz="3000"/>
              <a:t>６. </a:t>
            </a:r>
            <a:r>
              <a:rPr b="1" lang="ko" sz="3000">
                <a:highlight>
                  <a:schemeClr val="lt1"/>
                </a:highlight>
              </a:rPr>
              <a:t>デプロイ</a:t>
            </a:r>
            <a:endParaRPr/>
          </a:p>
        </p:txBody>
      </p:sp>
      <p:sp>
        <p:nvSpPr>
          <p:cNvPr id="287" name="Google Shape;287;p44"/>
          <p:cNvSpPr txBox="1"/>
          <p:nvPr>
            <p:ph idx="1" type="body"/>
          </p:nvPr>
        </p:nvSpPr>
        <p:spPr>
          <a:xfrm>
            <a:off x="311700" y="1152475"/>
            <a:ext cx="8520600" cy="381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chemeClr val="dk1"/>
                </a:solidFill>
              </a:rPr>
              <a:t>symlink生成＆</a:t>
            </a:r>
            <a:r>
              <a:rPr b="1" lang="ko" sz="1100">
                <a:solidFill>
                  <a:schemeClr val="dk1"/>
                </a:solidFill>
              </a:rPr>
              <a:t>nginx設定テストとスタート:</a:t>
            </a:r>
            <a:endParaRPr b="1" sz="11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242424"/>
                </a:solidFill>
                <a:highlight>
                  <a:srgbClr val="F9F9F9"/>
                </a:highlight>
                <a:latin typeface="Courier New"/>
                <a:ea typeface="Courier New"/>
                <a:cs typeface="Courier New"/>
                <a:sym typeface="Courier New"/>
              </a:rPr>
              <a:t>$ ln -s /etc/nginx/sites-available/setting.conf /etc/nginx/sites-enabled/setting.conf</a:t>
            </a:r>
            <a:endParaRPr sz="1100">
              <a:solidFill>
                <a:srgbClr val="242424"/>
              </a:solidFill>
              <a:highlight>
                <a:srgbClr val="F9F9F9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242424"/>
                </a:solidFill>
                <a:highlight>
                  <a:srgbClr val="F9F9F9"/>
                </a:highlight>
                <a:latin typeface="Courier New"/>
                <a:ea typeface="Courier New"/>
                <a:cs typeface="Courier New"/>
                <a:sym typeface="Courier New"/>
              </a:rPr>
              <a:t>$ nginx -t</a:t>
            </a:r>
            <a:endParaRPr sz="1100">
              <a:solidFill>
                <a:schemeClr val="dk1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chemeClr val="dk1"/>
                </a:solidFill>
              </a:rPr>
              <a:t>結果 :</a:t>
            </a:r>
            <a:endParaRPr b="1" sz="1100">
              <a:solidFill>
                <a:schemeClr val="dk1"/>
              </a:solidFill>
            </a:endParaRPr>
          </a:p>
          <a:p>
            <a:pPr indent="317500" lvl="0" marL="139700" marR="1397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242424"/>
              </a:solidFill>
              <a:highlight>
                <a:srgbClr val="F9F9F9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242424"/>
              </a:solidFill>
              <a:highlight>
                <a:srgbClr val="F9F9F9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242424"/>
                </a:solidFill>
                <a:highlight>
                  <a:srgbClr val="F9F9F9"/>
                </a:highlight>
                <a:latin typeface="Courier New"/>
                <a:ea typeface="Courier New"/>
                <a:cs typeface="Courier New"/>
                <a:sym typeface="Courier New"/>
              </a:rPr>
              <a:t>$ sudo systemctl start nginx</a:t>
            </a:r>
            <a:endParaRPr sz="1100">
              <a:solidFill>
                <a:srgbClr val="242424"/>
              </a:solidFill>
              <a:highlight>
                <a:srgbClr val="F9F9F9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❗️</a:t>
            </a:r>
            <a:r>
              <a:rPr b="1" lang="ko" sz="1100">
                <a:solidFill>
                  <a:schemeClr val="dk1"/>
                </a:solidFill>
              </a:rPr>
              <a:t>もし500 Internal Server Errorの場合 :</a:t>
            </a:r>
            <a:endParaRPr b="1" sz="1100">
              <a:solidFill>
                <a:schemeClr val="dk1"/>
              </a:solidFill>
            </a:endParaRPr>
          </a:p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</a:endParaRPr>
          </a:p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rgbClr val="242424"/>
                </a:solidFill>
                <a:highlight>
                  <a:srgbClr val="F9F9F9"/>
                </a:highlight>
                <a:latin typeface="Courier New"/>
                <a:ea typeface="Courier New"/>
                <a:cs typeface="Courier New"/>
                <a:sym typeface="Courier New"/>
              </a:rPr>
              <a:t>$ chmod 711 /home/ec2-user</a:t>
            </a:r>
            <a:endParaRPr b="1" sz="1100"/>
          </a:p>
        </p:txBody>
      </p:sp>
      <p:sp>
        <p:nvSpPr>
          <p:cNvPr id="288" name="Google Shape;288;p44"/>
          <p:cNvSpPr txBox="1"/>
          <p:nvPr/>
        </p:nvSpPr>
        <p:spPr>
          <a:xfrm>
            <a:off x="563550" y="2496550"/>
            <a:ext cx="8016900" cy="8097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chemeClr val="lt1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nginx: the configuration file /etc/nginx/nginx.conf syntax is ok</a:t>
            </a:r>
            <a:endParaRPr b="1" sz="1200">
              <a:solidFill>
                <a:schemeClr val="lt1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139700" rtl="0" algn="l">
              <a:lnSpc>
                <a:spcPct val="150000"/>
              </a:lnSpc>
              <a:spcBef>
                <a:spcPts val="1200"/>
              </a:spcBef>
              <a:spcAft>
                <a:spcPts val="600"/>
              </a:spcAft>
              <a:buNone/>
            </a:pPr>
            <a:r>
              <a:rPr b="1" lang="ko" sz="1200">
                <a:solidFill>
                  <a:schemeClr val="lt1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nginx: configuration file /etc/nginx/nginx.conf test is successful</a:t>
            </a:r>
            <a:endParaRPr b="1" sz="1100">
              <a:solidFill>
                <a:schemeClr val="lt1"/>
              </a:solidFill>
              <a:highlight>
                <a:schemeClr val="dk1"/>
              </a:highlight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ko" sz="3000">
                <a:highlight>
                  <a:srgbClr val="FFFFFF"/>
                </a:highlight>
              </a:rPr>
              <a:t>2. </a:t>
            </a:r>
            <a:r>
              <a:rPr b="1" lang="ko" sz="3000">
                <a:highlight>
                  <a:srgbClr val="FFFFFF"/>
                </a:highlight>
              </a:rPr>
              <a:t>AWSインフラの構築</a:t>
            </a:r>
            <a:endParaRPr b="1" sz="3000"/>
          </a:p>
        </p:txBody>
      </p:sp>
      <p:sp>
        <p:nvSpPr>
          <p:cNvPr id="75" name="Google Shape;75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ko" sz="1400">
                <a:solidFill>
                  <a:schemeClr val="dk1"/>
                </a:solidFill>
              </a:rPr>
              <a:t>AWSのアカウント作成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ko" sz="1400">
                <a:solidFill>
                  <a:schemeClr val="dk1"/>
                </a:solidFill>
              </a:rPr>
              <a:t>AWSのリージョンに「Asia Pacific(Tokyo)」を選択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400"/>
          </a:p>
        </p:txBody>
      </p:sp>
      <p:pic>
        <p:nvPicPr>
          <p:cNvPr id="76" name="Google Shape;7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1023" y="1017725"/>
            <a:ext cx="2800500" cy="3846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rPr b="1" lang="ko" sz="3000">
                <a:highlight>
                  <a:schemeClr val="lt1"/>
                </a:highlight>
              </a:rPr>
              <a:t>3</a:t>
            </a:r>
            <a:r>
              <a:rPr b="1" lang="ko" sz="3000">
                <a:highlight>
                  <a:schemeClr val="lt1"/>
                </a:highlight>
              </a:rPr>
              <a:t>. </a:t>
            </a:r>
            <a:r>
              <a:rPr b="1" lang="ko" sz="3300">
                <a:highlight>
                  <a:schemeClr val="lt1"/>
                </a:highlight>
              </a:rPr>
              <a:t>データベース(RDS)の構築</a:t>
            </a:r>
            <a:endParaRPr b="1" sz="3300"/>
          </a:p>
        </p:txBody>
      </p:sp>
      <p:sp>
        <p:nvSpPr>
          <p:cNvPr id="82" name="Google Shape;82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400">
                <a:solidFill>
                  <a:schemeClr val="dk1"/>
                </a:solidFill>
              </a:rPr>
              <a:t>RDSを検索して選択します。</a:t>
            </a:r>
            <a:endParaRPr/>
          </a:p>
        </p:txBody>
      </p:sp>
      <p:pic>
        <p:nvPicPr>
          <p:cNvPr id="83" name="Google Shape;8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5975" y="1697926"/>
            <a:ext cx="7444550" cy="214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rgbClr val="000000"/>
                </a:solidFill>
                <a:highlight>
                  <a:schemeClr val="lt1"/>
                </a:highlight>
              </a:rPr>
              <a:t>3. </a:t>
            </a:r>
            <a:r>
              <a:rPr b="1" lang="ko" sz="3300">
                <a:solidFill>
                  <a:srgbClr val="000000"/>
                </a:solidFill>
                <a:highlight>
                  <a:schemeClr val="lt1"/>
                </a:highlight>
              </a:rPr>
              <a:t>データベース(RDS)の構築</a:t>
            </a:r>
            <a:endParaRPr b="1" sz="33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400">
                <a:solidFill>
                  <a:schemeClr val="dk1"/>
                </a:solidFill>
              </a:rPr>
              <a:t>画面左下にある「Create database」ボタンを押下する。</a:t>
            </a:r>
            <a:endParaRPr/>
          </a:p>
        </p:txBody>
      </p:sp>
      <p:pic>
        <p:nvPicPr>
          <p:cNvPr id="90" name="Google Shape;9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0588" y="2202775"/>
            <a:ext cx="7362825" cy="207645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8"/>
          <p:cNvSpPr/>
          <p:nvPr/>
        </p:nvSpPr>
        <p:spPr>
          <a:xfrm>
            <a:off x="2612725" y="3436625"/>
            <a:ext cx="1530600" cy="3909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rgbClr val="000000"/>
                </a:solidFill>
                <a:highlight>
                  <a:schemeClr val="lt1"/>
                </a:highlight>
              </a:rPr>
              <a:t>3. </a:t>
            </a:r>
            <a:r>
              <a:rPr b="1" lang="ko" sz="3300">
                <a:solidFill>
                  <a:srgbClr val="000000"/>
                </a:solidFill>
                <a:highlight>
                  <a:schemeClr val="lt1"/>
                </a:highlight>
              </a:rPr>
              <a:t>データベース(RDS)の構築</a:t>
            </a:r>
            <a:endParaRPr b="1" sz="33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9"/>
          <p:cNvSpPr txBox="1"/>
          <p:nvPr>
            <p:ph idx="1" type="body"/>
          </p:nvPr>
        </p:nvSpPr>
        <p:spPr>
          <a:xfrm>
            <a:off x="67675" y="1152475"/>
            <a:ext cx="2144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ko" sz="1400">
                <a:solidFill>
                  <a:schemeClr val="dk1"/>
                </a:solidFill>
              </a:rPr>
              <a:t>MySQLを</a:t>
            </a:r>
            <a:r>
              <a:rPr lang="ko" sz="1400">
                <a:solidFill>
                  <a:schemeClr val="dk1"/>
                </a:solidFill>
              </a:rPr>
              <a:t>選択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ko" sz="1400">
                <a:solidFill>
                  <a:schemeClr val="dk1"/>
                </a:solidFill>
              </a:rPr>
              <a:t>Version</a:t>
            </a:r>
            <a:r>
              <a:rPr lang="ko" sz="1400">
                <a:solidFill>
                  <a:schemeClr val="dk1"/>
                </a:solidFill>
              </a:rPr>
              <a:t>選択</a:t>
            </a:r>
            <a:endParaRPr sz="1400">
              <a:solidFill>
                <a:schemeClr val="dk1"/>
              </a:solidFill>
            </a:endParaRPr>
          </a:p>
        </p:txBody>
      </p:sp>
      <p:pic>
        <p:nvPicPr>
          <p:cNvPr id="98" name="Google Shape;9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9225" y="1097875"/>
            <a:ext cx="3744276" cy="3988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17800" y="1827300"/>
            <a:ext cx="4514501" cy="295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rPr b="1" lang="ko" sz="3000">
                <a:highlight>
                  <a:schemeClr val="lt1"/>
                </a:highlight>
              </a:rPr>
              <a:t>2. </a:t>
            </a:r>
            <a:r>
              <a:rPr b="1" lang="ko" sz="3300">
                <a:highlight>
                  <a:schemeClr val="lt1"/>
                </a:highlight>
              </a:rPr>
              <a:t>データベース(RDS)の構築</a:t>
            </a:r>
            <a:endParaRPr/>
          </a:p>
        </p:txBody>
      </p:sp>
      <p:sp>
        <p:nvSpPr>
          <p:cNvPr id="105" name="Google Shape;105;p20"/>
          <p:cNvSpPr txBox="1"/>
          <p:nvPr>
            <p:ph idx="1" type="body"/>
          </p:nvPr>
        </p:nvSpPr>
        <p:spPr>
          <a:xfrm>
            <a:off x="52650" y="1152475"/>
            <a:ext cx="2828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ko" sz="1400">
                <a:solidFill>
                  <a:schemeClr val="dk1"/>
                </a:solidFill>
              </a:rPr>
              <a:t>TemplatesはFree tier</a:t>
            </a:r>
            <a:r>
              <a:rPr lang="ko" sz="1400">
                <a:solidFill>
                  <a:schemeClr val="dk1"/>
                </a:solidFill>
              </a:rPr>
              <a:t>選択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ko" sz="1400">
                <a:solidFill>
                  <a:schemeClr val="dk1"/>
                </a:solidFill>
              </a:rPr>
              <a:t>SettingでDBの名前作成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ko" sz="1400">
                <a:solidFill>
                  <a:schemeClr val="dk1"/>
                </a:solidFill>
              </a:rPr>
              <a:t>マスターのIDとパスワード設定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ko" sz="1400">
                <a:solidFill>
                  <a:schemeClr val="dk1"/>
                </a:solidFill>
              </a:rPr>
              <a:t>DBに連結するためにマスターIDとパスワードは覚えておく</a:t>
            </a:r>
            <a:endParaRPr sz="1400">
              <a:solidFill>
                <a:schemeClr val="dk1"/>
              </a:solidFill>
            </a:endParaRPr>
          </a:p>
        </p:txBody>
      </p:sp>
      <p:pic>
        <p:nvPicPr>
          <p:cNvPr id="106" name="Google Shape;10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80924" y="1152475"/>
            <a:ext cx="4009876" cy="3624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97350" y="985100"/>
            <a:ext cx="3734951" cy="4023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rPr b="1" lang="ko" sz="3000">
                <a:highlight>
                  <a:schemeClr val="lt1"/>
                </a:highlight>
              </a:rPr>
              <a:t>3</a:t>
            </a:r>
            <a:r>
              <a:rPr b="1" lang="ko" sz="3000">
                <a:highlight>
                  <a:schemeClr val="lt1"/>
                </a:highlight>
              </a:rPr>
              <a:t>. </a:t>
            </a:r>
            <a:r>
              <a:rPr b="1" lang="ko" sz="3300">
                <a:highlight>
                  <a:schemeClr val="lt1"/>
                </a:highlight>
              </a:rPr>
              <a:t>データベース(RDS)の構築</a:t>
            </a:r>
            <a:endParaRPr/>
          </a:p>
        </p:txBody>
      </p:sp>
      <p:sp>
        <p:nvSpPr>
          <p:cNvPr id="113" name="Google Shape;113;p21"/>
          <p:cNvSpPr txBox="1"/>
          <p:nvPr>
            <p:ph idx="1" type="body"/>
          </p:nvPr>
        </p:nvSpPr>
        <p:spPr>
          <a:xfrm>
            <a:off x="120325" y="1152475"/>
            <a:ext cx="2316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ko" sz="1400">
                <a:solidFill>
                  <a:schemeClr val="dk1"/>
                </a:solidFill>
              </a:rPr>
              <a:t>Free tierなのでInstance typeは「db.t3.micro」を選択。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ko" sz="1400">
                <a:solidFill>
                  <a:schemeClr val="dk1"/>
                </a:solidFill>
              </a:rPr>
              <a:t>Storageは基本でautoscalingは解約する</a:t>
            </a:r>
            <a:endParaRPr/>
          </a:p>
        </p:txBody>
      </p:sp>
      <p:pic>
        <p:nvPicPr>
          <p:cNvPr id="114" name="Google Shape;11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5550" y="1323475"/>
            <a:ext cx="5207225" cy="3245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38750" y="1152475"/>
            <a:ext cx="4235125" cy="3568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1"/>
          <p:cNvSpPr/>
          <p:nvPr/>
        </p:nvSpPr>
        <p:spPr>
          <a:xfrm>
            <a:off x="2504075" y="3985450"/>
            <a:ext cx="2234700" cy="4512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21"/>
          <p:cNvSpPr/>
          <p:nvPr/>
        </p:nvSpPr>
        <p:spPr>
          <a:xfrm>
            <a:off x="4806525" y="3829525"/>
            <a:ext cx="3224400" cy="7395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